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333" r:id="rId5"/>
    <p:sldId id="356" r:id="rId6"/>
    <p:sldId id="350" r:id="rId7"/>
    <p:sldId id="355" r:id="rId8"/>
    <p:sldId id="318" r:id="rId9"/>
    <p:sldId id="353" r:id="rId10"/>
    <p:sldId id="354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全名為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為基礎下去實作，並添加一些新的技巧。它可以說是結合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Bagging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Boosting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的優點。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的做法，每一棵樹是互相關聯的，目標是希望後面生成的樹能夠修正前面一棵樹犯錯的地方。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是採用特徵隨機採樣的技巧，和隨機森林一樣在生成每一棵樹的時候隨機採樣特徵，並不會每一次都拿全部的特徵進行學習。此外為了讓模型不要變得太複雜，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在目標函數加上標準化。因為在訓練時為了擬合模型，會產生很多高次項，但反而容易被雜訊干擾導致過度擬合，因此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L1/L2 Regularization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目的是讓損失函數更佳平滑，且抗雜訊干擾能力更大。最後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還用到了一階導數和二階導數來生成下一棵樹，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就是所謂的一階導數，而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Hessian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即為二階導數。</a:t>
            </a:r>
            <a:r>
              <a:rPr lang="en-TW" dirty="0">
                <a:effectLst/>
              </a:rPr>
              <a:t>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09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一般來說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的模型會比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來的精準。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7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E898F-6912-403B-AFF3-C3863655EE3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6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1.pptx"/><Relationship Id="rId5" Type="http://schemas.openxmlformats.org/officeDocument/2006/relationships/image" Target="../media/image21.emf"/><Relationship Id="rId4" Type="http://schemas.openxmlformats.org/officeDocument/2006/relationships/package" Target="../embeddings/Microsoft_PowerPoint_Presentation.ppt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445220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CBD6C3-2B96-DB46-984E-0DB0CC35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2AB1F-E201-CC4D-9733-9BA14800B56B}"/>
              </a:ext>
            </a:extLst>
          </p:cNvPr>
          <p:cNvSpPr/>
          <p:nvPr/>
        </p:nvSpPr>
        <p:spPr>
          <a:xfrm>
            <a:off x="749034" y="1247293"/>
            <a:ext cx="999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 err="1">
                <a:solidFill>
                  <a:srgbClr val="595959"/>
                </a:solidFill>
                <a:cs typeface="Arial"/>
                <a:sym typeface="Arial"/>
              </a:rPr>
              <a:t>XGBoost</a:t>
            </a:r>
            <a:r>
              <a:rPr lang="en-US" altLang="zh-TW" kern="0" dirty="0">
                <a:solidFill>
                  <a:srgbClr val="595959"/>
                </a:solidFill>
                <a:cs typeface="Arial"/>
                <a:sym typeface="Arial"/>
              </a:rPr>
              <a:t> </a:t>
            </a:r>
            <a:r>
              <a:rPr lang="zh-TW" altLang="en-US" kern="0" dirty="0">
                <a:solidFill>
                  <a:srgbClr val="595959"/>
                </a:solidFill>
                <a:cs typeface="Arial"/>
                <a:sym typeface="Arial"/>
              </a:rPr>
              <a:t>是由華盛頓大學博士班學生陳天奇所開發，是目前 </a:t>
            </a:r>
            <a:r>
              <a:rPr lang="en-US" altLang="zh-TW" kern="0" dirty="0">
                <a:solidFill>
                  <a:srgbClr val="595959"/>
                </a:solidFill>
                <a:cs typeface="Arial"/>
                <a:sym typeface="Arial"/>
              </a:rPr>
              <a:t>Kaggle </a:t>
            </a:r>
            <a:r>
              <a:rPr lang="zh-TW" altLang="en-US" kern="0" dirty="0">
                <a:solidFill>
                  <a:srgbClr val="595959"/>
                </a:solidFill>
                <a:cs typeface="Arial"/>
                <a:sym typeface="Arial"/>
              </a:rPr>
              <a:t>比賽中最常見到的算法。</a:t>
            </a:r>
            <a:endParaRPr lang="en-US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XGBoost Algorithm: Long May She Reign! | by Vishal Morde | Towards Data  Science">
            <a:extLst>
              <a:ext uri="{FF2B5EF4-FFF2-40B4-BE49-F238E27FC236}">
                <a16:creationId xmlns:a16="http://schemas.microsoft.com/office/drawing/2014/main" id="{41578E2B-A29A-D440-B03D-66F0B272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80" y="2027585"/>
            <a:ext cx="6621611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5F3FD-F92F-6F48-9BF5-898B54D03B32}"/>
              </a:ext>
            </a:extLst>
          </p:cNvPr>
          <p:cNvSpPr/>
          <p:nvPr/>
        </p:nvSpPr>
        <p:spPr>
          <a:xfrm>
            <a:off x="5015382" y="5752241"/>
            <a:ext cx="2098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Image from: t</a:t>
            </a:r>
            <a:r>
              <a:rPr lang="en-TW" sz="1000" dirty="0">
                <a:solidFill>
                  <a:schemeClr val="bg1">
                    <a:lumMod val="50000"/>
                  </a:schemeClr>
                </a:solidFill>
              </a:rPr>
              <a:t>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260559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0E34-BB27-7945-A624-9FD6F24CE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kern="0" dirty="0" err="1">
                <a:cs typeface="Arial"/>
              </a:rPr>
              <a:t>XGBoost</a:t>
            </a:r>
            <a:endParaRPr lang="en-US" altLang="zh-TW" kern="0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82954-E0DF-2F47-BC01-66F97C9DCCBA}"/>
              </a:ext>
            </a:extLst>
          </p:cNvPr>
          <p:cNvSpPr/>
          <p:nvPr/>
        </p:nvSpPr>
        <p:spPr>
          <a:xfrm>
            <a:off x="510705" y="995070"/>
            <a:ext cx="6152853" cy="2949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 err="1">
                <a:solidFill>
                  <a:srgbClr val="595959"/>
                </a:solidFill>
                <a:cs typeface="Arial"/>
              </a:rPr>
              <a:t>XGBoost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全名為</a:t>
            </a:r>
            <a:r>
              <a:rPr lang="en-US" altLang="zh-TW" kern="0" dirty="0" err="1">
                <a:solidFill>
                  <a:srgbClr val="595959"/>
                </a:solidFill>
                <a:cs typeface="Arial"/>
              </a:rPr>
              <a:t>eXtreme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 Gradient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以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Gradient Boosting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為基礎下去實作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每一棵樹是互相關聯的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和隨機森林一樣採用特徵隨機採樣的技巧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Ensemble learning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中的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Boosting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的實例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C5E22-206C-3C46-B1EA-9EE26EBD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954" y="3424163"/>
            <a:ext cx="3290824" cy="217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9ADCA-309A-EF48-8B83-22F9BD2A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72" y="3398211"/>
            <a:ext cx="3290824" cy="2135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DDAA3-4486-B548-83E6-76250998E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" y="3410402"/>
            <a:ext cx="3300373" cy="213553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F2217B-AF5C-584A-ACFA-9BCBA972A660}"/>
              </a:ext>
            </a:extLst>
          </p:cNvPr>
          <p:cNvSpPr/>
          <p:nvPr/>
        </p:nvSpPr>
        <p:spPr>
          <a:xfrm>
            <a:off x="1753817" y="5686146"/>
            <a:ext cx="1133856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dirty="0" err="1">
                <a:solidFill>
                  <a:schemeClr val="bg1"/>
                </a:solidFill>
                <a:cs typeface="Arial"/>
              </a:rPr>
              <a:t>決策樹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B51EBF5-D0DF-4A48-A5CC-BF43F631217D}"/>
              </a:ext>
            </a:extLst>
          </p:cNvPr>
          <p:cNvSpPr/>
          <p:nvPr/>
        </p:nvSpPr>
        <p:spPr>
          <a:xfrm>
            <a:off x="5149288" y="5703012"/>
            <a:ext cx="2421944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 with 5 </a:t>
            </a: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estimators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CF762-FFE4-E849-AFDE-798CB8F164C3}"/>
              </a:ext>
            </a:extLst>
          </p:cNvPr>
          <p:cNvSpPr/>
          <p:nvPr/>
        </p:nvSpPr>
        <p:spPr>
          <a:xfrm>
            <a:off x="8982048" y="5703012"/>
            <a:ext cx="2515008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 with 100 </a:t>
            </a: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estimators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68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5B902C-07ED-BB46-A529-5D1AD5110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Bagging vs. Boosting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CE068F-061F-A140-A667-EB4FF8946264}"/>
              </a:ext>
            </a:extLst>
          </p:cNvPr>
          <p:cNvSpPr/>
          <p:nvPr/>
        </p:nvSpPr>
        <p:spPr>
          <a:xfrm>
            <a:off x="682752" y="1272647"/>
            <a:ext cx="8375904" cy="96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595959"/>
                </a:solidFill>
                <a:cs typeface="Arial"/>
              </a:rPr>
              <a:t>Bagging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透過抽樣的方式生成樹，每棵樹彼此獨立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595959"/>
                </a:solidFill>
                <a:cs typeface="Arial"/>
              </a:rPr>
              <a:t>Boosting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透過序列的方式生成樹，後面生成的樹會與前一棵樹相關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FDAE8E4-CC43-1A4B-8265-6C05C7E989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916153"/>
              </p:ext>
            </p:extLst>
          </p:nvPr>
        </p:nvGraphicFramePr>
        <p:xfrm>
          <a:off x="992875" y="2669673"/>
          <a:ext cx="4430164" cy="2502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showAsIcon="1" r:id="rId4" imgW="6096000" imgH="3429000" progId="PowerPoint.Show.12">
                  <p:embed/>
                </p:oleObj>
              </mc:Choice>
              <mc:Fallback>
                <p:oleObj showAsIcon="1" r:id="rId4" imgW="6096000" imgH="3429000" progId="PowerPoint.Show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96FFCC4-92FD-0244-A336-0CB66F1EF1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875" y="2669673"/>
                        <a:ext cx="4430164" cy="2502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915745C-17E8-9D49-900C-E7614A9F8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943072"/>
              </p:ext>
            </p:extLst>
          </p:nvPr>
        </p:nvGraphicFramePr>
        <p:xfrm>
          <a:off x="6422785" y="2960766"/>
          <a:ext cx="4513180" cy="218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showAsIcon="1" r:id="rId6" imgW="6096000" imgH="3429000" progId="PowerPoint.Show.12">
                  <p:embed/>
                </p:oleObj>
              </mc:Choice>
              <mc:Fallback>
                <p:oleObj showAsIcon="1" r:id="rId6" imgW="6096000" imgH="3429000" progId="PowerPoint.Show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9FF32D-667A-F549-9CB8-794C398FCD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928" b="6088"/>
                      <a:stretch>
                        <a:fillRect/>
                      </a:stretch>
                    </p:blipFill>
                    <p:spPr bwMode="auto">
                      <a:xfrm>
                        <a:off x="6422785" y="2960766"/>
                        <a:ext cx="4513180" cy="21889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C711D3-0906-8940-BEB8-22DECD7A09B1}"/>
              </a:ext>
            </a:extLst>
          </p:cNvPr>
          <p:cNvSpPr/>
          <p:nvPr/>
        </p:nvSpPr>
        <p:spPr>
          <a:xfrm>
            <a:off x="2499360" y="5462016"/>
            <a:ext cx="1133856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dirty="0">
                <a:solidFill>
                  <a:schemeClr val="bg1"/>
                </a:solidFill>
                <a:cs typeface="Arial"/>
              </a:rPr>
              <a:t>Bagging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80229C-45FE-C34B-AF2C-3D168E0E7008}"/>
              </a:ext>
            </a:extLst>
          </p:cNvPr>
          <p:cNvSpPr/>
          <p:nvPr/>
        </p:nvSpPr>
        <p:spPr>
          <a:xfrm>
            <a:off x="8247888" y="5462016"/>
            <a:ext cx="1133856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dirty="0">
                <a:solidFill>
                  <a:schemeClr val="bg1"/>
                </a:solidFill>
                <a:cs typeface="Arial"/>
              </a:rPr>
              <a:t>Boosting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56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 err="1"/>
              <a:t>XGBoost</a:t>
            </a:r>
            <a:r>
              <a:rPr lang="en-US" altLang="zh-CN" sz="3200" dirty="0"/>
              <a:t> </a:t>
            </a:r>
            <a:r>
              <a:rPr lang="en-US" altLang="zh-CN" sz="2800" dirty="0"/>
              <a:t>(</a:t>
            </a:r>
            <a:r>
              <a:rPr lang="zh-TW" altLang="en-US" sz="2800" dirty="0"/>
              <a:t>分類器</a:t>
            </a:r>
            <a:r>
              <a:rPr lang="en-US" altLang="zh-TW" sz="2800" dirty="0"/>
              <a:t>)</a:t>
            </a:r>
            <a:endParaRPr lang="zh-CN" altLang="en-US" sz="32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92D14-7CBC-4C47-ADD8-82F1DC6D2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052868-0F81-7B4A-8CD2-850BB96BEA84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試著用 </a:t>
            </a:r>
            <a:r>
              <a:rPr kumimoji="0" lang="en-US" altLang="zh-TW" sz="5400" b="0" i="0" u="none" strike="noStrike" kern="0" cap="none" spc="500" normalizeH="0" baseline="0" noProof="0" dirty="0" err="1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XGBoost</a:t>
            </a:r>
            <a:r>
              <a:rPr kumimoji="0" lang="zh-TW" altLang="en-US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 訓練</a:t>
            </a:r>
            <a:endParaRPr kumimoji="0" lang="en-US" altLang="zh-TW" sz="5400" b="0" i="0" u="none" strike="noStrike" kern="0" cap="none" spc="50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Calibri"/>
              <a:ea typeface="微软雅黑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0" cap="none" spc="1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446FB5-28E6-814D-9D3F-EA596F97C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 err="1">
                <a:latin typeface="inherit"/>
              </a:rPr>
              <a:t>XGBoost</a:t>
            </a:r>
            <a:r>
              <a:rPr lang="en-US" altLang="zh-TW" dirty="0">
                <a:latin typeface="inherit"/>
              </a:rPr>
              <a:t> Classifier</a:t>
            </a:r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17E83-0C7B-3847-982E-212049FBA5E8}"/>
              </a:ext>
            </a:extLst>
          </p:cNvPr>
          <p:cNvSpPr/>
          <p:nvPr/>
        </p:nvSpPr>
        <p:spPr>
          <a:xfrm>
            <a:off x="2133604" y="4114801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-apple-system"/>
              </a:rPr>
              <a:t>隨機森林 </a:t>
            </a:r>
            <a:r>
              <a:rPr lang="en-US" altLang="zh-TW" b="1" dirty="0">
                <a:latin typeface="-apple-system"/>
              </a:rPr>
              <a:t>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CDA1-6BEB-E64B-8DA9-B6C45AC0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69" y="915117"/>
            <a:ext cx="7456859" cy="206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A8350-B062-F642-85E1-524E6C41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66" y="3054349"/>
            <a:ext cx="3475127" cy="30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44102-406A-0143-80DD-BB06E53A9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特徵重要程度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DD7BA-ADF0-2542-81DB-3DE25494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85" y="1193800"/>
            <a:ext cx="6920309" cy="1671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7A97C-A977-DC47-BC27-91B3D610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53" y="3088475"/>
            <a:ext cx="4982972" cy="29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7498</TotalTime>
  <Words>432</Words>
  <Application>Microsoft Macintosh PowerPoint</Application>
  <PresentationFormat>Widescreen</PresentationFormat>
  <Paragraphs>47</Paragraphs>
  <Slides>10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-apple-system</vt:lpstr>
      <vt:lpstr>等线</vt:lpstr>
      <vt:lpstr>inherit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PowerPoint.Show.12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396</cp:revision>
  <dcterms:created xsi:type="dcterms:W3CDTF">2015-08-18T02:51:41Z</dcterms:created>
  <dcterms:modified xsi:type="dcterms:W3CDTF">2020-09-11T14:12:24Z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